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74" y="-144"/>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4/12/2023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4/12/2023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4" y="133347"/>
            <a:ext cx="8686801" cy="762001"/>
          </a:xfrm>
        </p:spPr>
        <p:txBody>
          <a:bodyPr/>
          <a:lstStyle/>
          <a:p>
            <a:r>
              <a:rPr lang="en-US" dirty="0"/>
              <a:t>Innovation Hub – Your Name</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1787224288"/>
              </p:ext>
            </p:extLst>
          </p:nvPr>
        </p:nvGraphicFramePr>
        <p:xfrm>
          <a:off x="228599" y="895348"/>
          <a:ext cx="8792456" cy="3992880"/>
        </p:xfrm>
        <a:graphic>
          <a:graphicData uri="http://schemas.openxmlformats.org/drawingml/2006/table">
            <a:tbl>
              <a:tblPr firstRow="1" bandRow="1">
                <a:tableStyleId>{5940675A-B579-460E-94D1-54222C63F5DA}</a:tableStyleId>
              </a:tblPr>
              <a:tblGrid>
                <a:gridCol w="4405612">
                  <a:extLst>
                    <a:ext uri="{9D8B030D-6E8A-4147-A177-3AD203B41FA5}">
                      <a16:colId xmlns:a16="http://schemas.microsoft.com/office/drawing/2014/main" val="1990190532"/>
                    </a:ext>
                  </a:extLst>
                </a:gridCol>
                <a:gridCol w="4386844">
                  <a:extLst>
                    <a:ext uri="{9D8B030D-6E8A-4147-A177-3AD203B41FA5}">
                      <a16:colId xmlns:a16="http://schemas.microsoft.com/office/drawing/2014/main" val="1380963313"/>
                    </a:ext>
                  </a:extLst>
                </a:gridCol>
              </a:tblGrid>
              <a:tr h="691318">
                <a:tc>
                  <a:txBody>
                    <a:bodyPr/>
                    <a:lstStyle/>
                    <a:p>
                      <a:r>
                        <a:rPr lang="en-US" dirty="0"/>
                        <a:t> </a:t>
                      </a:r>
                      <a:r>
                        <a:rPr lang="en-US" sz="2000" b="0" dirty="0">
                          <a:solidFill>
                            <a:schemeClr val="tx1"/>
                          </a:solidFill>
                        </a:rPr>
                        <a:t>Findings:</a:t>
                      </a:r>
                    </a:p>
                    <a:p>
                      <a:pPr marL="0" indent="0">
                        <a:buFont typeface="Wingdings" panose="05000000000000000000" pitchFamily="2" charset="2"/>
                        <a:buNone/>
                      </a:pPr>
                      <a:endParaRPr lang="en-US" sz="1400" b="0" dirty="0">
                        <a:solidFill>
                          <a:schemeClr val="tx1"/>
                        </a:solidFill>
                      </a:endParaRPr>
                    </a:p>
                    <a:p>
                      <a:pPr marL="285750" indent="-285750">
                        <a:buFont typeface="Wingdings" panose="05000000000000000000" pitchFamily="2" charset="2"/>
                        <a:buChar char="§"/>
                      </a:pPr>
                      <a:r>
                        <a:rPr lang="en-US" sz="1400" b="0" strike="noStrike" dirty="0">
                          <a:solidFill>
                            <a:schemeClr val="tx1"/>
                          </a:solidFill>
                        </a:rPr>
                        <a:t>On broaching: Pressure is ‘zeroed’ after a new tool is installed</a:t>
                      </a:r>
                    </a:p>
                    <a:p>
                      <a:pPr marL="285750" indent="-285750">
                        <a:buFont typeface="Wingdings" panose="05000000000000000000" pitchFamily="2" charset="2"/>
                        <a:buChar char="§"/>
                      </a:pPr>
                      <a:endParaRPr lang="en-US" sz="1400" b="0" dirty="0">
                        <a:solidFill>
                          <a:schemeClr val="tx1"/>
                        </a:solidFill>
                      </a:endParaRPr>
                    </a:p>
                    <a:p>
                      <a:pPr marL="285750" indent="-285750">
                        <a:buFont typeface="Wingdings" panose="05000000000000000000" pitchFamily="2" charset="2"/>
                        <a:buChar char="§"/>
                      </a:pPr>
                      <a:endParaRPr lang="en-US" sz="1400" b="0" dirty="0">
                        <a:solidFill>
                          <a:schemeClr val="tx1"/>
                        </a:solidFill>
                      </a:endParaRPr>
                    </a:p>
                    <a:p>
                      <a:pPr marL="285750" indent="-285750">
                        <a:buFont typeface="Wingdings" panose="05000000000000000000" pitchFamily="2" charset="2"/>
                        <a:buChar char="§"/>
                      </a:pPr>
                      <a:endParaRPr lang="en-US" sz="1400" b="0" dirty="0">
                        <a:solidFill>
                          <a:schemeClr val="tx1"/>
                        </a:solidFill>
                      </a:endParaRPr>
                    </a:p>
                    <a:p>
                      <a:pPr marL="285750" indent="-285750">
                        <a:buFont typeface="Wingdings" panose="05000000000000000000" pitchFamily="2" charset="2"/>
                        <a:buChar char="§"/>
                      </a:pPr>
                      <a:endParaRPr lang="en-US" sz="1400" b="0" strike="noStrike" dirty="0">
                        <a:solidFill>
                          <a:schemeClr val="tx1"/>
                        </a:solidFill>
                      </a:endParaRPr>
                    </a:p>
                  </a:txBody>
                  <a:tcPr/>
                </a:tc>
                <a:tc>
                  <a:txBody>
                    <a:bodyPr/>
                    <a:lstStyle/>
                    <a:p>
                      <a:r>
                        <a:rPr lang="en-US" sz="2000" b="0" dirty="0">
                          <a:solidFill>
                            <a:schemeClr val="tx1"/>
                          </a:solidFill>
                        </a:rPr>
                        <a:t>Needs/requests</a:t>
                      </a:r>
                    </a:p>
                    <a:p>
                      <a:endParaRPr lang="en-US" sz="1400" b="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dirty="0">
                          <a:solidFill>
                            <a:schemeClr val="tx1"/>
                          </a:solidFill>
                        </a:rPr>
                        <a:t>Why is the position value always zero?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dirty="0">
                          <a:solidFill>
                            <a:schemeClr val="tx1"/>
                          </a:solidFill>
                        </a:rPr>
                        <a:t>What happened on January 28</a:t>
                      </a:r>
                      <a:r>
                        <a:rPr lang="en-US" sz="1400" b="0" baseline="30000" dirty="0">
                          <a:solidFill>
                            <a:schemeClr val="tx1"/>
                          </a:solidFill>
                        </a:rPr>
                        <a:t>th</a:t>
                      </a:r>
                      <a:r>
                        <a:rPr lang="en-US" sz="1400" b="0" dirty="0">
                          <a:solidFill>
                            <a:schemeClr val="tx1"/>
                          </a:solidFill>
                        </a:rPr>
                        <a:t>?</a:t>
                      </a:r>
                    </a:p>
                    <a:p>
                      <a:endParaRPr lang="en-US" sz="2000" b="0" dirty="0">
                        <a:solidFill>
                          <a:schemeClr val="tx1"/>
                        </a:solidFill>
                      </a:endParaRPr>
                    </a:p>
                  </a:txBody>
                  <a:tcPr/>
                </a:tc>
                <a:extLst>
                  <a:ext uri="{0D108BD9-81ED-4DB2-BD59-A6C34878D82A}">
                    <a16:rowId xmlns:a16="http://schemas.microsoft.com/office/drawing/2014/main" val="3687243725"/>
                  </a:ext>
                </a:extLst>
              </a:tr>
              <a:tr h="13436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Status/Timing</a:t>
                      </a:r>
                      <a:endParaRPr lang="en-US" sz="1100" b="0" kern="1200" baseline="0" dirty="0">
                        <a:solidFill>
                          <a:srgbClr val="404040"/>
                        </a:solidFill>
                        <a:latin typeface="+mn-lt"/>
                        <a:ea typeface="+mn-ea"/>
                        <a:cs typeface="+mn-cs"/>
                      </a:endParaRPr>
                    </a:p>
                    <a:p>
                      <a:pPr marL="285750" marR="0" lvl="0" indent="-285750" algn="l">
                        <a:lnSpc>
                          <a:spcPct val="100000"/>
                        </a:lnSpc>
                        <a:spcBef>
                          <a:spcPts val="0"/>
                        </a:spcBef>
                        <a:spcAft>
                          <a:spcPts val="0"/>
                        </a:spcAft>
                        <a:buClrTx/>
                        <a:buSzTx/>
                        <a:buFontTx/>
                        <a:buChar char="-"/>
                      </a:pPr>
                      <a:endParaRPr lang="en-US" sz="14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dirty="0">
                          <a:solidFill>
                            <a:schemeClr val="tx1"/>
                          </a:solidFill>
                        </a:rPr>
                        <a:t>Data cleansing complete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dirty="0">
                          <a:solidFill>
                            <a:schemeClr val="tx1"/>
                          </a:solidFill>
                        </a:rPr>
                        <a:t>Data collation continues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0" dirty="0">
                          <a:solidFill>
                            <a:schemeClr val="tx1"/>
                          </a:solidFill>
                        </a:rPr>
                        <a:t>On track to finish next week</a:t>
                      </a:r>
                      <a:endParaRPr lang="en-US" sz="1400" dirty="0">
                        <a:solidFill>
                          <a:schemeClr val="tx1"/>
                        </a:solidFill>
                      </a:endParaRPr>
                    </a:p>
                  </a:txBody>
                  <a:tcPr/>
                </a:tc>
                <a:tc>
                  <a:txBody>
                    <a:bodyPr/>
                    <a:lstStyle/>
                    <a:p>
                      <a:r>
                        <a:rPr lang="en-US" sz="2000" b="0" kern="1200" baseline="0" noProof="0" dirty="0">
                          <a:solidFill>
                            <a:schemeClr val="tx1"/>
                          </a:solidFill>
                          <a:latin typeface="+mn-lt"/>
                          <a:ea typeface="+mn-ea"/>
                          <a:cs typeface="+mn-cs"/>
                        </a:rPr>
                        <a:t>Other</a:t>
                      </a:r>
                      <a:endParaRPr lang="en-US" sz="1200" b="0" kern="1200" baseline="0" noProof="0" dirty="0">
                        <a:solidFill>
                          <a:schemeClr val="tx1"/>
                        </a:solidFill>
                        <a:latin typeface="+mn-lt"/>
                        <a:ea typeface="+mn-ea"/>
                        <a:cs typeface="+mn-cs"/>
                      </a:endParaRPr>
                    </a:p>
                    <a:p>
                      <a:pPr lvl="0">
                        <a:buNone/>
                      </a:pPr>
                      <a:endParaRPr lang="en-US" sz="1400" dirty="0">
                        <a:solidFill>
                          <a:schemeClr val="tx1"/>
                        </a:solidFill>
                      </a:endParaRPr>
                    </a:p>
                    <a:p>
                      <a:pPr marL="285750" lvl="0" indent="-285750">
                        <a:buFont typeface="Wingdings" panose="05000000000000000000" pitchFamily="2" charset="2"/>
                        <a:buChar char="§"/>
                      </a:pPr>
                      <a:r>
                        <a:rPr lang="en-US" sz="1400" dirty="0">
                          <a:solidFill>
                            <a:schemeClr val="tx1"/>
                          </a:solidFill>
                        </a:rPr>
                        <a:t>The sky is blue</a:t>
                      </a:r>
                    </a:p>
                    <a:p>
                      <a:pPr marL="285750" lvl="0" indent="-285750">
                        <a:buFont typeface="Wingdings" panose="05000000000000000000" pitchFamily="2" charset="2"/>
                        <a:buChar char="§"/>
                      </a:pPr>
                      <a:endParaRPr lang="en-US" sz="1400" dirty="0">
                        <a:solidFill>
                          <a:schemeClr val="tx1"/>
                        </a:solidFill>
                      </a:endParaRPr>
                    </a:p>
                    <a:p>
                      <a:pPr marL="285750" lvl="0" indent="-285750">
                        <a:buFont typeface="Wingdings" panose="05000000000000000000" pitchFamily="2" charset="2"/>
                        <a:buChar char="§"/>
                      </a:pPr>
                      <a:endParaRPr lang="en-US" sz="1400" dirty="0">
                        <a:solidFill>
                          <a:schemeClr val="tx1"/>
                        </a:solidFill>
                      </a:endParaRPr>
                    </a:p>
                    <a:p>
                      <a:pPr marL="285750" lvl="0" indent="-285750">
                        <a:buFont typeface="Wingdings" panose="05000000000000000000" pitchFamily="2" charset="2"/>
                        <a:buChar char="§"/>
                      </a:pPr>
                      <a:endParaRPr lang="en-US" sz="1400" dirty="0">
                        <a:solidFill>
                          <a:schemeClr val="tx1"/>
                        </a:solidFill>
                      </a:endParaRPr>
                    </a:p>
                    <a:p>
                      <a:pPr marL="285750" lvl="0" indent="-285750">
                        <a:buFont typeface="Wingdings" panose="05000000000000000000" pitchFamily="2" charset="2"/>
                        <a:buChar char="§"/>
                      </a:pPr>
                      <a:endParaRPr lang="en-US" sz="1400" dirty="0">
                        <a:solidFill>
                          <a:schemeClr val="tx1"/>
                        </a:solidFill>
                      </a:endParaRPr>
                    </a:p>
                    <a:p>
                      <a:pPr marL="0" lvl="0" indent="0">
                        <a:buFont typeface="Wingdings" panose="05000000000000000000" pitchFamily="2" charset="2"/>
                        <a:buNone/>
                      </a:pPr>
                      <a:endParaRPr lang="en-US" sz="1400" dirty="0">
                        <a:solidFill>
                          <a:schemeClr val="tx1"/>
                        </a:solidFill>
                      </a:endParaRPr>
                    </a:p>
                    <a:p>
                      <a:pPr marL="285750" lvl="0" indent="-285750">
                        <a:buFont typeface="Wingdings" panose="05000000000000000000" pitchFamily="2" charset="2"/>
                        <a:buChar char="§"/>
                      </a:pPr>
                      <a:endParaRPr lang="en-US" sz="1400" dirty="0">
                        <a:solidFill>
                          <a:schemeClr val="tx1"/>
                        </a:solidFill>
                      </a:endParaRPr>
                    </a:p>
                  </a:txBody>
                  <a:tcPr/>
                </a:tc>
                <a:extLst>
                  <a:ext uri="{0D108BD9-81ED-4DB2-BD59-A6C34878D82A}">
                    <a16:rowId xmlns:a16="http://schemas.microsoft.com/office/drawing/2014/main" val="3632738045"/>
                  </a:ext>
                </a:extLst>
              </a:tr>
            </a:tbl>
          </a:graphicData>
        </a:graphic>
      </p:graphicFrame>
      <p:pic>
        <p:nvPicPr>
          <p:cNvPr id="1026" name="Picture 1">
            <a:extLst>
              <a:ext uri="{FF2B5EF4-FFF2-40B4-BE49-F238E27FC236}">
                <a16:creationId xmlns:a16="http://schemas.microsoft.com/office/drawing/2014/main" id="{F478A022-D4A9-A0EA-82DF-4E2E7D10A5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580" y="3016250"/>
            <a:ext cx="2426821" cy="170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71</TotalTime>
  <Words>59</Words>
  <Application>Microsoft Office PowerPoint</Application>
  <PresentationFormat>On-screen Show (16:9)</PresentationFormat>
  <Paragraphs>22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Your Name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Jesse Webster</cp:lastModifiedBy>
  <cp:revision>7</cp:revision>
  <cp:lastPrinted>2022-04-25T17:20:09Z</cp:lastPrinted>
  <dcterms:created xsi:type="dcterms:W3CDTF">2021-04-19T10:50:18Z</dcterms:created>
  <dcterms:modified xsi:type="dcterms:W3CDTF">2023-04-12T21:22:18Z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